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58" r:id="rId4"/>
    <p:sldId id="263" r:id="rId5"/>
    <p:sldId id="265" r:id="rId6"/>
    <p:sldId id="264" r:id="rId7"/>
    <p:sldId id="272" r:id="rId8"/>
    <p:sldId id="275" r:id="rId9"/>
    <p:sldId id="276" r:id="rId10"/>
    <p:sldId id="277" r:id="rId11"/>
    <p:sldId id="266" r:id="rId12"/>
    <p:sldId id="278" r:id="rId13"/>
    <p:sldId id="26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Morga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762"/>
    <a:srgbClr val="C5A347"/>
    <a:srgbClr val="000108"/>
    <a:srgbClr val="BF3089"/>
    <a:srgbClr val="4B9E54"/>
    <a:srgbClr val="E37638"/>
    <a:srgbClr val="3986B4"/>
    <a:srgbClr val="FBD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4"/>
  </p:normalViewPr>
  <p:slideViewPr>
    <p:cSldViewPr snapToGrid="0" snapToObjects="1" showGuides="1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079F-2D55-400F-9939-8AC2A4EC9D59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B948B-43FD-4D97-BBB7-00A1D0919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9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EA272D-84B6-4F49-9A51-5AB7564A7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10" t="22786" r="3426" b="5184"/>
          <a:stretch/>
        </p:blipFill>
        <p:spPr>
          <a:xfrm>
            <a:off x="0" y="0"/>
            <a:ext cx="122168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9C8649-2A70-E04B-BB9D-98741DB30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</a:blip>
          <a:srcRect l="13631" t="23733" r="4047" b="5788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14FD10-D76D-F549-ACD3-4DC2693D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691" b="61323"/>
          <a:stretch/>
        </p:blipFill>
        <p:spPr>
          <a:xfrm>
            <a:off x="0" y="0"/>
            <a:ext cx="6586330" cy="254441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4ED39E-4568-B347-9570-10E426BEE999}"/>
              </a:ext>
            </a:extLst>
          </p:cNvPr>
          <p:cNvGrpSpPr/>
          <p:nvPr userDrawn="1"/>
        </p:nvGrpSpPr>
        <p:grpSpPr>
          <a:xfrm>
            <a:off x="2080775" y="5165684"/>
            <a:ext cx="10136051" cy="1716157"/>
            <a:chOff x="3705101" y="5421065"/>
            <a:chExt cx="8486899" cy="14369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8AE5780-306F-2843-BE1C-2F4E377F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5101" y="5421065"/>
              <a:ext cx="8486899" cy="14369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FE2A02D-DB6F-E54A-8080-601FFC49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3891" y="5985164"/>
              <a:ext cx="4963886" cy="84044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8E57DB-948A-F345-8415-BECBAB3F5D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0182" y="307635"/>
            <a:ext cx="3444737" cy="1142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6B55FB-E768-8848-8018-22994909BAE4}"/>
              </a:ext>
            </a:extLst>
          </p:cNvPr>
          <p:cNvSpPr txBox="1"/>
          <p:nvPr userDrawn="1"/>
        </p:nvSpPr>
        <p:spPr>
          <a:xfrm>
            <a:off x="11201177" y="6470823"/>
            <a:ext cx="93982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IE" sz="1400" b="1" dirty="0" err="1">
                <a:solidFill>
                  <a:srgbClr val="203762"/>
                </a:solidFill>
                <a:latin typeface="Avenir Next Demi Bold" panose="020B0503020202020204" pitchFamily="34" charset="0"/>
              </a:rPr>
              <a:t>gaisce.ie</a:t>
            </a:r>
            <a:endParaRPr lang="en-IE" sz="1400" b="1" dirty="0">
              <a:solidFill>
                <a:srgbClr val="203762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9EA3C6-642E-2947-959D-368543B8EB06}"/>
              </a:ext>
            </a:extLst>
          </p:cNvPr>
          <p:cNvSpPr txBox="1"/>
          <p:nvPr userDrawn="1"/>
        </p:nvSpPr>
        <p:spPr>
          <a:xfrm>
            <a:off x="5629994" y="1552928"/>
            <a:ext cx="5571183" cy="12944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ts val="2120"/>
              </a:lnSpc>
            </a:pPr>
            <a:endParaRPr lang="en-IE" sz="4400" b="1" i="0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4ED39E-4568-B347-9570-10E426BEE999}"/>
              </a:ext>
            </a:extLst>
          </p:cNvPr>
          <p:cNvGrpSpPr/>
          <p:nvPr userDrawn="1"/>
        </p:nvGrpSpPr>
        <p:grpSpPr>
          <a:xfrm>
            <a:off x="5391397" y="5706575"/>
            <a:ext cx="6800603" cy="1151425"/>
            <a:chOff x="3705101" y="5421065"/>
            <a:chExt cx="8486899" cy="14369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8AE5780-306F-2843-BE1C-2F4E377F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5101" y="5421065"/>
              <a:ext cx="8486899" cy="14369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FE2A02D-DB6F-E54A-8080-601FFC49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891" y="5985164"/>
              <a:ext cx="4963886" cy="84044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8E57DB-948A-F345-8415-BECBAB3F5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921" y="116114"/>
            <a:ext cx="2313011" cy="76737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26BC978-74DC-DB4B-B14E-F04EE129DE28}"/>
              </a:ext>
            </a:extLst>
          </p:cNvPr>
          <p:cNvCxnSpPr/>
          <p:nvPr userDrawn="1"/>
        </p:nvCxnSpPr>
        <p:spPr>
          <a:xfrm>
            <a:off x="262164" y="973779"/>
            <a:ext cx="11589410" cy="0"/>
          </a:xfrm>
          <a:prstGeom prst="line">
            <a:avLst/>
          </a:prstGeom>
          <a:ln>
            <a:solidFill>
              <a:srgbClr val="C5A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6B55FB-E768-8848-8018-22994909BAE4}"/>
              </a:ext>
            </a:extLst>
          </p:cNvPr>
          <p:cNvSpPr txBox="1"/>
          <p:nvPr userDrawn="1"/>
        </p:nvSpPr>
        <p:spPr>
          <a:xfrm>
            <a:off x="11201177" y="6470823"/>
            <a:ext cx="93982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IE" sz="1400" b="1" dirty="0" err="1">
                <a:solidFill>
                  <a:srgbClr val="203762"/>
                </a:solidFill>
                <a:latin typeface="Avenir Next Demi Bold" panose="020B0503020202020204" pitchFamily="34" charset="0"/>
              </a:rPr>
              <a:t>gaisce.ie</a:t>
            </a:r>
            <a:endParaRPr lang="en-IE" sz="1400" b="1" dirty="0">
              <a:solidFill>
                <a:srgbClr val="203762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4ED39E-4568-B347-9570-10E426BEE999}"/>
              </a:ext>
            </a:extLst>
          </p:cNvPr>
          <p:cNvGrpSpPr/>
          <p:nvPr userDrawn="1"/>
        </p:nvGrpSpPr>
        <p:grpSpPr>
          <a:xfrm>
            <a:off x="5391397" y="5706575"/>
            <a:ext cx="6800603" cy="1151425"/>
            <a:chOff x="3705101" y="5421065"/>
            <a:chExt cx="8486899" cy="14369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8AE5780-306F-2843-BE1C-2F4E377F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5101" y="5421065"/>
              <a:ext cx="8486899" cy="14369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FE2A02D-DB6F-E54A-8080-601FFC49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891" y="5985164"/>
              <a:ext cx="4963886" cy="84044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8E57DB-948A-F345-8415-BECBAB3F5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921" y="116114"/>
            <a:ext cx="2313011" cy="76737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26BC978-74DC-DB4B-B14E-F04EE129DE28}"/>
              </a:ext>
            </a:extLst>
          </p:cNvPr>
          <p:cNvCxnSpPr/>
          <p:nvPr userDrawn="1"/>
        </p:nvCxnSpPr>
        <p:spPr>
          <a:xfrm>
            <a:off x="262164" y="973779"/>
            <a:ext cx="11589410" cy="0"/>
          </a:xfrm>
          <a:prstGeom prst="line">
            <a:avLst/>
          </a:prstGeom>
          <a:ln>
            <a:solidFill>
              <a:srgbClr val="C5A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6B55FB-E768-8848-8018-22994909BAE4}"/>
              </a:ext>
            </a:extLst>
          </p:cNvPr>
          <p:cNvSpPr txBox="1"/>
          <p:nvPr userDrawn="1"/>
        </p:nvSpPr>
        <p:spPr>
          <a:xfrm>
            <a:off x="11201177" y="6470823"/>
            <a:ext cx="93982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IE" sz="1400" b="1" dirty="0" err="1">
                <a:solidFill>
                  <a:srgbClr val="203762"/>
                </a:solidFill>
                <a:latin typeface="Avenir Next Demi Bold" panose="020B0503020202020204" pitchFamily="34" charset="0"/>
              </a:rPr>
              <a:t>gaisce.ie</a:t>
            </a:r>
            <a:endParaRPr lang="en-IE" sz="1400" b="1" dirty="0">
              <a:solidFill>
                <a:srgbClr val="203762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5F2D0E0-B868-2643-BDF1-4B084A4522FE}"/>
              </a:ext>
            </a:extLst>
          </p:cNvPr>
          <p:cNvSpPr txBox="1"/>
          <p:nvPr userDrawn="1"/>
        </p:nvSpPr>
        <p:spPr>
          <a:xfrm>
            <a:off x="2218047" y="2650837"/>
            <a:ext cx="7755906" cy="228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IE" sz="2000" dirty="0" err="1">
                <a:solidFill>
                  <a:srgbClr val="203762"/>
                </a:solidFill>
                <a:latin typeface="Avenir Next" panose="020B0503020202020204" pitchFamily="34" charset="0"/>
              </a:rPr>
              <a:t>Gaisce</a:t>
            </a: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 – The President’s Award is a self-development programme that encourages you to get active, find your passion, be part of a team and make a difference in your community while having fun and making new friends! It is a direct challenge from the President of Ireland, Michael D. Higgins to all young people to dream big and realise your potential.</a:t>
            </a:r>
          </a:p>
        </p:txBody>
      </p:sp>
    </p:spTree>
    <p:extLst>
      <p:ext uri="{BB962C8B-B14F-4D97-AF65-F5344CB8AC3E}">
        <p14:creationId xmlns:p14="http://schemas.microsoft.com/office/powerpoint/2010/main" val="36913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4ED39E-4568-B347-9570-10E426BEE999}"/>
              </a:ext>
            </a:extLst>
          </p:cNvPr>
          <p:cNvGrpSpPr/>
          <p:nvPr userDrawn="1"/>
        </p:nvGrpSpPr>
        <p:grpSpPr>
          <a:xfrm>
            <a:off x="5391397" y="5706575"/>
            <a:ext cx="6800603" cy="1151425"/>
            <a:chOff x="3705101" y="5421065"/>
            <a:chExt cx="8486899" cy="14369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8AE5780-306F-2843-BE1C-2F4E377F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5101" y="5421065"/>
              <a:ext cx="8486899" cy="14369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FE2A02D-DB6F-E54A-8080-601FFC49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891" y="5985164"/>
              <a:ext cx="4963886" cy="84044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8E57DB-948A-F345-8415-BECBAB3F5D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921" y="116114"/>
            <a:ext cx="2313011" cy="76737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26BC978-74DC-DB4B-B14E-F04EE129DE28}"/>
              </a:ext>
            </a:extLst>
          </p:cNvPr>
          <p:cNvCxnSpPr/>
          <p:nvPr userDrawn="1"/>
        </p:nvCxnSpPr>
        <p:spPr>
          <a:xfrm>
            <a:off x="262164" y="973779"/>
            <a:ext cx="11589410" cy="0"/>
          </a:xfrm>
          <a:prstGeom prst="line">
            <a:avLst/>
          </a:prstGeom>
          <a:ln>
            <a:solidFill>
              <a:srgbClr val="C5A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6B55FB-E768-8848-8018-22994909BAE4}"/>
              </a:ext>
            </a:extLst>
          </p:cNvPr>
          <p:cNvSpPr txBox="1"/>
          <p:nvPr userDrawn="1"/>
        </p:nvSpPr>
        <p:spPr>
          <a:xfrm>
            <a:off x="11201177" y="6470823"/>
            <a:ext cx="93982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IE" sz="1400" b="1" dirty="0" err="1">
                <a:solidFill>
                  <a:srgbClr val="203762"/>
                </a:solidFill>
                <a:latin typeface="Avenir Next Demi Bold" panose="020B0503020202020204" pitchFamily="34" charset="0"/>
              </a:rPr>
              <a:t>gaisce.ie</a:t>
            </a:r>
            <a:endParaRPr lang="en-IE" sz="1400" b="1" dirty="0">
              <a:solidFill>
                <a:srgbClr val="203762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1FD408-6C8A-8C4F-A391-7786BC365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89" t="18515" r="12092" b="15876"/>
          <a:stretch/>
        </p:blipFill>
        <p:spPr>
          <a:xfrm flipH="1">
            <a:off x="257638" y="216778"/>
            <a:ext cx="11934362" cy="54897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AD5733-4860-204C-AD6C-441F05EFDDC5}"/>
              </a:ext>
            </a:extLst>
          </p:cNvPr>
          <p:cNvGrpSpPr/>
          <p:nvPr userDrawn="1"/>
        </p:nvGrpSpPr>
        <p:grpSpPr>
          <a:xfrm>
            <a:off x="5391397" y="5706575"/>
            <a:ext cx="6800603" cy="1151425"/>
            <a:chOff x="3705101" y="5421065"/>
            <a:chExt cx="8486899" cy="14369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132233E-97CE-0544-BFBD-3E276E212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5101" y="5421065"/>
              <a:ext cx="8486899" cy="14369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9C7A0D2-0176-4A4A-8883-42663CC6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3891" y="5985164"/>
              <a:ext cx="4963886" cy="84044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6701A7-751C-094A-A580-0566E6F0E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8612" y="268513"/>
            <a:ext cx="3283141" cy="1089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1F725A-3BCB-FB45-8694-7FD8A8CA7F3D}"/>
              </a:ext>
            </a:extLst>
          </p:cNvPr>
          <p:cNvSpPr txBox="1"/>
          <p:nvPr userDrawn="1"/>
        </p:nvSpPr>
        <p:spPr>
          <a:xfrm>
            <a:off x="11201177" y="6470823"/>
            <a:ext cx="93982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IE" sz="1400" b="1" dirty="0" err="1">
                <a:solidFill>
                  <a:srgbClr val="203762"/>
                </a:solidFill>
                <a:latin typeface="Avenir Next Demi Bold" panose="020B0503020202020204" pitchFamily="34" charset="0"/>
              </a:rPr>
              <a:t>gaisce.ie</a:t>
            </a:r>
            <a:endParaRPr lang="en-IE" sz="1400" b="1" dirty="0">
              <a:solidFill>
                <a:srgbClr val="203762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AE9AEF-6524-1B4E-BB2D-14231C8E2A5F}"/>
              </a:ext>
            </a:extLst>
          </p:cNvPr>
          <p:cNvSpPr txBox="1"/>
          <p:nvPr userDrawn="1"/>
        </p:nvSpPr>
        <p:spPr>
          <a:xfrm>
            <a:off x="657922" y="5358372"/>
            <a:ext cx="98719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E" sz="1600" b="1" i="0" kern="1200" dirty="0" err="1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Gaisce</a:t>
            </a:r>
            <a:r>
              <a:rPr lang="en-IE" sz="1600" b="1" i="0" kern="1200" dirty="0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 - The President’s Award, </a:t>
            </a:r>
            <a:r>
              <a:rPr lang="en-IE" sz="1600" b="1" i="0" kern="1200" dirty="0" err="1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Ratra</a:t>
            </a:r>
            <a:r>
              <a:rPr lang="en-IE" sz="1600" b="1" i="0" kern="1200" dirty="0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 House, North Road, Phoenix Park, Dublin 8, Ireland, D08 YD62</a:t>
            </a:r>
          </a:p>
          <a:p>
            <a:pPr algn="l">
              <a:lnSpc>
                <a:spcPct val="150000"/>
              </a:lnSpc>
            </a:pPr>
            <a:r>
              <a:rPr lang="en-IE" sz="1600" b="1" i="0" kern="1200" dirty="0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t: +353 1 6171999  |  e: </a:t>
            </a:r>
            <a:r>
              <a:rPr lang="en-IE" sz="1600" b="1" i="0" kern="1200" dirty="0" err="1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info@gaisce.ie</a:t>
            </a:r>
            <a:r>
              <a:rPr lang="en-IE" sz="1600" b="1" i="0" kern="1200" dirty="0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  |  w: </a:t>
            </a:r>
            <a:r>
              <a:rPr lang="en-IE" sz="1600" b="1" i="0" kern="1200" dirty="0" err="1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www.gaisce.ie</a:t>
            </a:r>
            <a:r>
              <a:rPr lang="en-IE" sz="1600" b="1" i="0" kern="1200" dirty="0">
                <a:solidFill>
                  <a:srgbClr val="203762"/>
                </a:solidFill>
                <a:effectLst/>
                <a:latin typeface="Avenir Next Demi Bold" panose="020B0503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0C963F-4AE7-7541-A3C7-E7A5E13F8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5216" t="27469" r="26180" b="27408"/>
          <a:stretch/>
        </p:blipFill>
        <p:spPr>
          <a:xfrm>
            <a:off x="3207026" y="1510747"/>
            <a:ext cx="5685183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531" spc="-51"/>
              <a:t>Body Level One</a:t>
            </a:r>
          </a:p>
          <a:p>
            <a:pPr lvl="1">
              <a:defRPr sz="1800" spc="0"/>
            </a:pPr>
            <a:r>
              <a:rPr sz="2531" spc="-51"/>
              <a:t>Body Level Two</a:t>
            </a:r>
          </a:p>
          <a:p>
            <a:pPr lvl="2">
              <a:defRPr sz="1800" spc="0"/>
            </a:pPr>
            <a:r>
              <a:rPr sz="2531" spc="-51"/>
              <a:t>Body Level Three</a:t>
            </a:r>
          </a:p>
          <a:p>
            <a:pPr lvl="3">
              <a:defRPr sz="1800" spc="0"/>
            </a:pPr>
            <a:r>
              <a:rPr sz="2531" spc="-51"/>
              <a:t>Body Level Four</a:t>
            </a:r>
          </a:p>
          <a:p>
            <a:pPr lvl="4">
              <a:defRPr sz="1800" spc="0"/>
            </a:pPr>
            <a:r>
              <a:rPr sz="2531" spc="-5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208248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7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5" r:id="rId3"/>
    <p:sldLayoutId id="2147483659" r:id="rId4"/>
    <p:sldLayoutId id="2147483656" r:id="rId5"/>
    <p:sldLayoutId id="214748366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sce.ie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hyperlink" Target="https://www.google.ie/url?sa=i&amp;rct=j&amp;q=&amp;esrc=s&amp;source=images&amp;cd=&amp;cad=rja&amp;uact=8&amp;ved=0ahUKEwimhJWw6t3UAhVkIMAKHWzeD9QQjRwIBw&amp;url=https://twitter.com/huntmuseum&amp;psig=AFQjCNG7BaTSeWYnzpM8teRGtdKdudCZvQ&amp;ust=1498646209042907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hyperlink" Target="http://www.google.ie/url?sa=i&amp;rct=j&amp;q=&amp;esrc=s&amp;source=images&amp;cd=&amp;cad=rja&amp;uact=8&amp;ved=0ahUKEwia79jwwcnUAhWrBcAKHTS5ADEQjRwIBw&amp;url=http://www.iayo.ie/course-information/dublin-youth-orchestra-chamber-music-day/&amp;psig=AFQjCNGS1WapQw0nQAuhLHtLOTHVDws1HA&amp;ust=1497948132981189" TargetMode="External"/><Relationship Id="rId32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28" Type="http://schemas.openxmlformats.org/officeDocument/2006/relationships/image" Target="../media/image38.jpeg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31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7.jpeg"/><Relationship Id="rId30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2737" y="2187697"/>
            <a:ext cx="503722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Bronze – 2 days, 1 night – 25km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Silver – 3 days, 2 nights – 50km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Gold – 4 days, 3 nights – 80km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lvl="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A 4 night, 5 day Residential Project is also required for Gold Participants. 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737" y="1359131"/>
            <a:ext cx="94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Adventure Journey</a:t>
            </a:r>
            <a:endParaRPr lang="en-US" sz="36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492"/>
          <a:stretch/>
        </p:blipFill>
        <p:spPr>
          <a:xfrm>
            <a:off x="6739072" y="1587591"/>
            <a:ext cx="4683740" cy="34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isce me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59" y="2049496"/>
            <a:ext cx="2302906" cy="33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2737" y="2187697"/>
            <a:ext cx="50372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What do you want to do in each challenge area?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Will it last the required number of weeks?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Who will vouch for you / sign off?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Which challenge area will you choose for your additional time?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737" y="1359131"/>
            <a:ext cx="94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Key Questions for Participants</a:t>
            </a:r>
            <a:endParaRPr lang="en-US" sz="36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8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723" y="1390389"/>
            <a:ext cx="11173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2"/>
              </a:rPr>
              <a:t>www.gaisce.ie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Select County: DUBLIN SOUTH COUNTY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Award Partner:  Loreto Abbey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PAL: Marie </a:t>
            </a:r>
            <a:r>
              <a:rPr lang="en-IE" dirty="0" err="1" smtClean="0"/>
              <a:t>Lonergan</a:t>
            </a:r>
            <a:r>
              <a:rPr lang="en-IE" dirty="0" smtClean="0"/>
              <a:t>/Jennifer Hannigan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699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3898" y="892969"/>
            <a:ext cx="8364375" cy="5072063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5" y="158499"/>
            <a:ext cx="1116929" cy="11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55" y="199926"/>
            <a:ext cx="1984044" cy="109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06" y="1510053"/>
            <a:ext cx="1396446" cy="9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6" y="158500"/>
            <a:ext cx="1147154" cy="115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83" y="2631882"/>
            <a:ext cx="925628" cy="7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56" y="1251250"/>
            <a:ext cx="1994039" cy="9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3" y="5688712"/>
            <a:ext cx="1135495" cy="83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88" y="2324474"/>
            <a:ext cx="1015531" cy="100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77" y="3578165"/>
            <a:ext cx="1016508" cy="11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97" y="2394726"/>
            <a:ext cx="1319637" cy="9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96" y="1553644"/>
            <a:ext cx="1238994" cy="5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29" y="3715554"/>
            <a:ext cx="1776562" cy="7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13" y="2535656"/>
            <a:ext cx="779442" cy="7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9586"/>
            <a:ext cx="1188463" cy="13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0" y="2054221"/>
            <a:ext cx="2649097" cy="26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17" y="4955988"/>
            <a:ext cx="1008335" cy="5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38" y="3367783"/>
            <a:ext cx="1253711" cy="125371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4" y="1528839"/>
            <a:ext cx="2096244" cy="79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rish Waterski and Wakeboard Federati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39" y="4902318"/>
            <a:ext cx="2451496" cy="5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itaLogo_00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32" y="5503824"/>
            <a:ext cx="1127394" cy="10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cell explorers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80" y="154140"/>
            <a:ext cx="878799" cy="109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rc_mi" descr="Image result for dublin youth orchestra">
            <a:hlinkClick r:id="rId24"/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98" y="4684330"/>
            <a:ext cx="2107884" cy="89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rc_mi" descr="Image result for the hunt museum">
            <a:hlinkClick r:id="rId26"/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51" y="3652462"/>
            <a:ext cx="784605" cy="79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52" y="5874385"/>
            <a:ext cx="516725" cy="758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44" y="5590238"/>
            <a:ext cx="863809" cy="1109263"/>
          </a:xfrm>
          <a:prstGeom prst="rect">
            <a:avLst/>
          </a:prstGeom>
        </p:spPr>
      </p:pic>
      <p:pic>
        <p:nvPicPr>
          <p:cNvPr id="28" name="Picture 27" descr="Image may contain: text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11" y="5629750"/>
            <a:ext cx="1158627" cy="115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82307" y="4674693"/>
            <a:ext cx="2042666" cy="1105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53275" y="5664233"/>
            <a:ext cx="1925622" cy="9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89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31491" y="5043543"/>
            <a:ext cx="285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venir Next Demi Bold" panose="020B0703020202020204" pitchFamily="34" charset="0"/>
              </a:rPr>
              <a:t>Ger Brady- ger@</a:t>
            </a:r>
            <a:r>
              <a:rPr lang="en-GB" sz="2000" dirty="0">
                <a:solidFill>
                  <a:srgbClr val="FF0000"/>
                </a:solidFill>
                <a:latin typeface="Avenir Next Demi Bold" panose="020B0703020202020204" pitchFamily="34" charset="0"/>
              </a:rPr>
              <a:t>Gaisce.ie</a:t>
            </a:r>
          </a:p>
        </p:txBody>
      </p:sp>
    </p:spTree>
    <p:extLst>
      <p:ext uri="{BB962C8B-B14F-4D97-AF65-F5344CB8AC3E}">
        <p14:creationId xmlns:p14="http://schemas.microsoft.com/office/powerpoint/2010/main" val="28483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43020-6244-A44F-9136-C0E98F46BAB0}"/>
              </a:ext>
            </a:extLst>
          </p:cNvPr>
          <p:cNvSpPr txBox="1"/>
          <p:nvPr/>
        </p:nvSpPr>
        <p:spPr>
          <a:xfrm>
            <a:off x="2156517" y="1801092"/>
            <a:ext cx="47897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203762"/>
                </a:solidFill>
                <a:latin typeface="Avenir Next Demi Bold" panose="020B0503020202020204" pitchFamily="34" charset="0"/>
              </a:rPr>
              <a:t>What is Gaisce?</a:t>
            </a:r>
          </a:p>
        </p:txBody>
      </p:sp>
    </p:spTree>
    <p:extLst>
      <p:ext uri="{BB962C8B-B14F-4D97-AF65-F5344CB8AC3E}">
        <p14:creationId xmlns:p14="http://schemas.microsoft.com/office/powerpoint/2010/main" val="2012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2737" y="2230929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Schools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Youth Services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Youth Clubs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Disability Services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Scouts &amp; Guides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Sports Clubs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And many more . . 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2737" y="1035966"/>
            <a:ext cx="9442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What organisations offer the Gaisce Award to young people?</a:t>
            </a:r>
            <a:endParaRPr lang="en-US" sz="32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  <p:pic>
        <p:nvPicPr>
          <p:cNvPr id="4" name="Picture 2" descr="Image result for gaisce me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23" y="1636130"/>
            <a:ext cx="2058236" cy="29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25955" y="2114383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3 Award Levels:</a:t>
            </a:r>
          </a:p>
          <a:p>
            <a:pPr lvl="1"/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Bronze</a:t>
            </a:r>
          </a:p>
          <a:p>
            <a:pPr lvl="1"/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Silver </a:t>
            </a:r>
          </a:p>
          <a:p>
            <a:pPr lvl="1"/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Gold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Participants choose activities in 3 areas: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Personal Skill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Physical Recreation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Community Involvement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203762"/>
                </a:solidFill>
                <a:latin typeface="Avenir Next" panose="020B0503020202020204" pitchFamily="34" charset="0"/>
              </a:rPr>
              <a:t>+ Adventure Journey </a:t>
            </a: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155647" y="122829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What's Involved?</a:t>
            </a:r>
          </a:p>
        </p:txBody>
      </p:sp>
      <p:pic>
        <p:nvPicPr>
          <p:cNvPr id="1026" name="Picture 2" descr="Image result for gaisce me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55" y="1667778"/>
            <a:ext cx="2058236" cy="29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1" y="1074655"/>
            <a:ext cx="9624586" cy="48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CN9992-small.jpg"/>
          <p:cNvPicPr/>
          <p:nvPr/>
        </p:nvPicPr>
        <p:blipFill rotWithShape="1">
          <a:blip r:embed="rId2"/>
          <a:srcRect l="38" r="9014"/>
          <a:stretch/>
        </p:blipFill>
        <p:spPr>
          <a:xfrm>
            <a:off x="2475474" y="1121484"/>
            <a:ext cx="3420000" cy="25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wi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303" y="1121484"/>
            <a:ext cx="3420000" cy="25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dwp.com_30657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6"/>
          <a:stretch/>
        </p:blipFill>
        <p:spPr>
          <a:xfrm>
            <a:off x="2475474" y="3785863"/>
            <a:ext cx="3420000" cy="25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492"/>
          <a:stretch/>
        </p:blipFill>
        <p:spPr>
          <a:xfrm>
            <a:off x="6065303" y="3785863"/>
            <a:ext cx="3420000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474" y="1627431"/>
            <a:ext cx="27230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Community </a:t>
            </a:r>
          </a:p>
          <a:p>
            <a:pPr lvl="1" algn="ctr"/>
            <a:r>
              <a:rPr lang="en-GB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Involvement</a:t>
            </a:r>
          </a:p>
          <a:p>
            <a:pPr lvl="1" algn="ctr"/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 algn="ctr"/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1 hour per week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130" y="1812096"/>
            <a:ext cx="28063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Personal Skill</a:t>
            </a:r>
          </a:p>
          <a:p>
            <a:pPr lvl="1"/>
            <a:endParaRPr lang="en-GB" sz="2400" b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 algn="ctr"/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1 hour per week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2703" y="4414921"/>
            <a:ext cx="36927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Physical Recreation</a:t>
            </a:r>
          </a:p>
          <a:p>
            <a:pPr lvl="1"/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 algn="ctr"/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1 hour per week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358" y="4414921"/>
            <a:ext cx="35189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GB" sz="2400" b="1" dirty="0">
                <a:solidFill>
                  <a:schemeClr val="bg1"/>
                </a:solidFill>
                <a:latin typeface="Avenir Next" panose="020B0503020202020204" pitchFamily="34" charset="0"/>
              </a:rPr>
              <a:t>Adventure Journey</a:t>
            </a:r>
          </a:p>
          <a:p>
            <a:pPr lvl="1" algn="ctr"/>
            <a:endParaRPr lang="en-GB" sz="2400" b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 algn="ctr"/>
            <a:r>
              <a:rPr lang="en-GB" sz="2000" dirty="0">
                <a:solidFill>
                  <a:schemeClr val="bg1"/>
                </a:solidFill>
                <a:latin typeface="Avenir Next" panose="020B0503020202020204" pitchFamily="34" charset="0"/>
              </a:rPr>
              <a:t>2 days, 1 night (Bronze)</a:t>
            </a:r>
          </a:p>
        </p:txBody>
      </p:sp>
    </p:spTree>
    <p:extLst>
      <p:ext uri="{BB962C8B-B14F-4D97-AF65-F5344CB8AC3E}">
        <p14:creationId xmlns:p14="http://schemas.microsoft.com/office/powerpoint/2010/main" val="6548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2737" y="1722476"/>
            <a:ext cx="6096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203762"/>
                </a:solidFill>
                <a:latin typeface="Avenir Next" panose="020B0503020202020204" pitchFamily="34" charset="0"/>
              </a:rPr>
              <a:t>Charity </a:t>
            </a: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Shop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Tidy Towns / Green flags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Coaching younger people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Set up a club / society / committee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737" y="1035966"/>
            <a:ext cx="94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Community Involvement</a:t>
            </a:r>
            <a:endParaRPr lang="en-US" sz="36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  <p:pic>
        <p:nvPicPr>
          <p:cNvPr id="4" name="DSCN9992-small.jpg"/>
          <p:cNvPicPr/>
          <p:nvPr/>
        </p:nvPicPr>
        <p:blipFill rotWithShape="1">
          <a:blip r:embed="rId2"/>
          <a:srcRect l="38" r="9014"/>
          <a:stretch/>
        </p:blipFill>
        <p:spPr>
          <a:xfrm>
            <a:off x="7138737" y="1682297"/>
            <a:ext cx="4198043" cy="3298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21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2737" y="1722476"/>
            <a:ext cx="6096000" cy="60170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Arts &amp; Crafts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Cooking / Baking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Computer / IT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Learning an Instrument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Singing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Learn a language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Counselling</a:t>
            </a:r>
          </a:p>
          <a:p>
            <a:pPr lvl="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737" y="1035966"/>
            <a:ext cx="94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Personal Skill</a:t>
            </a:r>
            <a:endParaRPr lang="en-US" sz="36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  <p:pic>
        <p:nvPicPr>
          <p:cNvPr id="4" name="Lewi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38736" y="1595438"/>
            <a:ext cx="4395537" cy="3281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7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2737" y="1722476"/>
            <a:ext cx="6096000" cy="6632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Running – Couch to 5km 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Cycling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Swimming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Team sports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Gym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Yoga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Horse riding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203762"/>
                </a:solidFill>
                <a:latin typeface="Avenir Next" panose="020B0503020202020204" pitchFamily="34" charset="0"/>
              </a:rPr>
              <a:t>Kayaking </a:t>
            </a: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  <a:p>
            <a:pPr marL="349200" lvl="0" indent="-349200">
              <a:lnSpc>
                <a:spcPts val="3000"/>
              </a:lnSpc>
              <a:spcAft>
                <a:spcPts val="1800"/>
              </a:spcAft>
              <a:buClr>
                <a:srgbClr val="C5A347"/>
              </a:buClr>
              <a:buSzPct val="110000"/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203762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737" y="1035966"/>
            <a:ext cx="94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03762"/>
                </a:solidFill>
                <a:latin typeface="Avenir Next Demi Bold" panose="020B0703020202020204" pitchFamily="34" charset="0"/>
              </a:rPr>
              <a:t>Physical Recreation</a:t>
            </a:r>
            <a:endParaRPr lang="en-US" sz="3600" b="1" dirty="0">
              <a:solidFill>
                <a:srgbClr val="203762"/>
              </a:solidFill>
              <a:latin typeface="Avenir Next Demi Bold" panose="020B0703020202020204" pitchFamily="34" charset="0"/>
            </a:endParaRPr>
          </a:p>
        </p:txBody>
      </p:sp>
      <p:pic>
        <p:nvPicPr>
          <p:cNvPr id="4" name="goodwp.com_30657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6"/>
          <a:stretch/>
        </p:blipFill>
        <p:spPr>
          <a:xfrm>
            <a:off x="7138736" y="1722475"/>
            <a:ext cx="4154905" cy="3314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92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250</Words>
  <Application>Microsoft Office PowerPoint</Application>
  <PresentationFormat>Custom</PresentationFormat>
  <Paragraphs>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Morgan</dc:creator>
  <cp:lastModifiedBy>Loreto TY</cp:lastModifiedBy>
  <cp:revision>51</cp:revision>
  <dcterms:created xsi:type="dcterms:W3CDTF">2019-07-04T14:56:39Z</dcterms:created>
  <dcterms:modified xsi:type="dcterms:W3CDTF">2020-09-14T08:24:21Z</dcterms:modified>
</cp:coreProperties>
</file>